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6" r:id="rId4"/>
    <p:sldId id="258" r:id="rId5"/>
    <p:sldId id="267" r:id="rId6"/>
    <p:sldId id="268" r:id="rId7"/>
    <p:sldId id="275" r:id="rId8"/>
    <p:sldId id="269" r:id="rId9"/>
    <p:sldId id="262" r:id="rId10"/>
    <p:sldId id="271" r:id="rId11"/>
    <p:sldId id="272" r:id="rId12"/>
    <p:sldId id="273" r:id="rId13"/>
    <p:sldId id="274" r:id="rId14"/>
  </p:sldIdLst>
  <p:sldSz cx="14630400" cy="8229600"/>
  <p:notesSz cx="8229600" cy="14630400"/>
  <p:embeddedFontLst>
    <p:embeddedFont>
      <p:font typeface="Inter" panose="020B0604020202020204" charset="0"/>
      <p:regular r:id="rId16"/>
    </p:embeddedFont>
  </p:embeddedFontLst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69" d="100"/>
          <a:sy n="69" d="100"/>
        </p:scale>
        <p:origin x="67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3829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84AA1-C3C5-26F1-7E4A-A63ABD8C3B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6D2D7F-B3B3-C4D1-E6F8-02271282A9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DCCE59-88DE-BFA0-0167-EC22D839E6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DB82B2-7B3C-147A-2168-F0826EDE6D1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2650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E36732-A422-FA6B-471C-10FF15717A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DB870F-B25F-2CE5-3CC4-02D46BECE2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8404CB-ED4C-F53D-CBAA-E6ED3ABFA3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3269FF-ABA4-AEEF-9049-F2FD40DA7E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9555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3A9A0-34B6-3F54-899B-C29A4BAF45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763CE9-1263-84C3-E352-27C1BB14A0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37FB8C-DBB6-0EEB-D23E-D685978571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D6A2F1-7143-B4FD-2004-7E5B6DE56FF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306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  <p:extLst>
      <p:ext uri="{BB962C8B-B14F-4D97-AF65-F5344CB8AC3E}">
        <p14:creationId xmlns:p14="http://schemas.microsoft.com/office/powerpoint/2010/main" val="18855772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  <p:extLst>
      <p:ext uri="{BB962C8B-B14F-4D97-AF65-F5344CB8AC3E}">
        <p14:creationId xmlns:p14="http://schemas.microsoft.com/office/powerpoint/2010/main" val="2094069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886670"/>
            <a:ext cx="728745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UAI Care | NefroEndócrino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3935611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Plataforma de Transformação Assistencial e Organizacional com Inteligência, Escuta e Ação</a:t>
            </a:r>
            <a:endParaRPr lang="en-US" sz="1750" dirty="0"/>
          </a:p>
        </p:txBody>
      </p:sp>
      <p:pic>
        <p:nvPicPr>
          <p:cNvPr id="7" name="Image 0" descr="preencoded.png">
            <a:extLst>
              <a:ext uri="{FF2B5EF4-FFF2-40B4-BE49-F238E27FC236}">
                <a16:creationId xmlns:a16="http://schemas.microsoft.com/office/drawing/2014/main" id="{70AC2D0A-252F-8915-B1C0-635129AD2A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60245" y="68415"/>
            <a:ext cx="834532" cy="83453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68628" y="785455"/>
            <a:ext cx="7779544" cy="1218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750"/>
              </a:lnSpc>
              <a:buNone/>
            </a:pPr>
            <a:r>
              <a:rPr lang="en-US" sz="38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Raízes Mineiras, Visão Global de Cuidado</a:t>
            </a:r>
            <a:endParaRPr lang="en-US" sz="3800" dirty="0"/>
          </a:p>
        </p:txBody>
      </p:sp>
      <p:sp>
        <p:nvSpPr>
          <p:cNvPr id="4" name="Text 1"/>
          <p:cNvSpPr/>
          <p:nvPr/>
        </p:nvSpPr>
        <p:spPr>
          <a:xfrm>
            <a:off x="6168628" y="2405658"/>
            <a:ext cx="4064675" cy="2029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</a:t>
            </a:r>
            <a:r>
              <a:rPr lang="en-US" sz="15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NefroEndócrino</a:t>
            </a: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nasceu do compromisso com o cuidado renal e endócrino de alta complexidade em Minas Gerais. Com crescimento acelerado e carteira de pacientes em expansão, a organização enfrenta desafios estruturais que exigem resposta estratégica e sistêmica.</a:t>
            </a:r>
            <a:endParaRPr lang="en-US" sz="1500" dirty="0"/>
          </a:p>
        </p:txBody>
      </p:sp>
      <p:sp>
        <p:nvSpPr>
          <p:cNvPr id="5" name="Text 2"/>
          <p:cNvSpPr/>
          <p:nvPr/>
        </p:nvSpPr>
        <p:spPr>
          <a:xfrm>
            <a:off x="11008757" y="2443282"/>
            <a:ext cx="2946916" cy="2029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i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"Uai"</a:t>
            </a: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a acolhida mineira que transforma o estranho em familiar. </a:t>
            </a:r>
            <a:r>
              <a:rPr lang="en-US" sz="1500" i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"Care"</a:t>
            </a: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o compromisso global com o cuidado humano. Juntos, formam uma identidade única: </a:t>
            </a:r>
            <a:r>
              <a:rPr lang="en-US" sz="15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tecnologia com alma</a:t>
            </a: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1500" dirty="0"/>
          </a:p>
        </p:txBody>
      </p:sp>
      <p:sp>
        <p:nvSpPr>
          <p:cNvPr id="6" name="Shape 3"/>
          <p:cNvSpPr/>
          <p:nvPr/>
        </p:nvSpPr>
        <p:spPr>
          <a:xfrm>
            <a:off x="10716458" y="2443282"/>
            <a:ext cx="22860" cy="2029420"/>
          </a:xfrm>
          <a:prstGeom prst="rect">
            <a:avLst/>
          </a:prstGeom>
          <a:solidFill>
            <a:srgbClr val="4950BC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7" name="Shape 4"/>
          <p:cNvSpPr/>
          <p:nvPr/>
        </p:nvSpPr>
        <p:spPr>
          <a:xfrm>
            <a:off x="6168628" y="4849416"/>
            <a:ext cx="2481501" cy="2594729"/>
          </a:xfrm>
          <a:prstGeom prst="roundRect">
            <a:avLst>
              <a:gd name="adj" fmla="val 4422"/>
            </a:avLst>
          </a:prstGeom>
          <a:solidFill>
            <a:srgbClr val="FFFFFF"/>
          </a:solidFill>
          <a:ln w="2286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8" name="Shape 5"/>
          <p:cNvSpPr/>
          <p:nvPr/>
        </p:nvSpPr>
        <p:spPr>
          <a:xfrm>
            <a:off x="6145768" y="4849416"/>
            <a:ext cx="91440" cy="2594729"/>
          </a:xfrm>
          <a:prstGeom prst="roundRect">
            <a:avLst>
              <a:gd name="adj" fmla="val 89535"/>
            </a:avLst>
          </a:prstGeom>
          <a:solidFill>
            <a:srgbClr val="4950BC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9" name="Text 6"/>
          <p:cNvSpPr/>
          <p:nvPr/>
        </p:nvSpPr>
        <p:spPr>
          <a:xfrm>
            <a:off x="6454973" y="5067181"/>
            <a:ext cx="1977390" cy="609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Complexidade crescente</a:t>
            </a:r>
            <a:endParaRPr lang="en-US" sz="1900" dirty="0"/>
          </a:p>
        </p:txBody>
      </p:sp>
      <p:sp>
        <p:nvSpPr>
          <p:cNvPr id="10" name="Text 7"/>
          <p:cNvSpPr/>
          <p:nvPr/>
        </p:nvSpPr>
        <p:spPr>
          <a:xfrm>
            <a:off x="6454973" y="5776793"/>
            <a:ext cx="1977390" cy="11596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Pacientes multimórbidos com alta demanda assistencial contínua</a:t>
            </a:r>
            <a:endParaRPr lang="en-US" sz="1500" dirty="0"/>
          </a:p>
        </p:txBody>
      </p:sp>
      <p:sp>
        <p:nvSpPr>
          <p:cNvPr id="11" name="Shape 8"/>
          <p:cNvSpPr/>
          <p:nvPr/>
        </p:nvSpPr>
        <p:spPr>
          <a:xfrm>
            <a:off x="8817531" y="4849416"/>
            <a:ext cx="2481620" cy="2594729"/>
          </a:xfrm>
          <a:prstGeom prst="roundRect">
            <a:avLst>
              <a:gd name="adj" fmla="val 4422"/>
            </a:avLst>
          </a:prstGeom>
          <a:solidFill>
            <a:srgbClr val="FFFFFF"/>
          </a:solidFill>
          <a:ln w="2286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12" name="Shape 9"/>
          <p:cNvSpPr/>
          <p:nvPr/>
        </p:nvSpPr>
        <p:spPr>
          <a:xfrm>
            <a:off x="8794671" y="4849416"/>
            <a:ext cx="91440" cy="2594729"/>
          </a:xfrm>
          <a:prstGeom prst="roundRect">
            <a:avLst>
              <a:gd name="adj" fmla="val 89535"/>
            </a:avLst>
          </a:prstGeom>
          <a:solidFill>
            <a:srgbClr val="4950BC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13" name="Text 10"/>
          <p:cNvSpPr/>
          <p:nvPr/>
        </p:nvSpPr>
        <p:spPr>
          <a:xfrm>
            <a:off x="9103876" y="5067181"/>
            <a:ext cx="1977509" cy="609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Pressão operacional</a:t>
            </a:r>
            <a:endParaRPr lang="en-US" sz="1900" dirty="0"/>
          </a:p>
        </p:txBody>
      </p:sp>
      <p:sp>
        <p:nvSpPr>
          <p:cNvPr id="14" name="Text 11"/>
          <p:cNvSpPr/>
          <p:nvPr/>
        </p:nvSpPr>
        <p:spPr>
          <a:xfrm>
            <a:off x="9103876" y="5776793"/>
            <a:ext cx="1977509" cy="11596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Documentação clínica excessiva reduz tempo de cuidado direto</a:t>
            </a:r>
            <a:endParaRPr lang="en-US" sz="1500" dirty="0"/>
          </a:p>
        </p:txBody>
      </p:sp>
      <p:sp>
        <p:nvSpPr>
          <p:cNvPr id="15" name="Shape 12"/>
          <p:cNvSpPr/>
          <p:nvPr/>
        </p:nvSpPr>
        <p:spPr>
          <a:xfrm>
            <a:off x="11466552" y="4849416"/>
            <a:ext cx="2481501" cy="2594729"/>
          </a:xfrm>
          <a:prstGeom prst="roundRect">
            <a:avLst>
              <a:gd name="adj" fmla="val 4422"/>
            </a:avLst>
          </a:prstGeom>
          <a:solidFill>
            <a:srgbClr val="FFFFFF"/>
          </a:solidFill>
          <a:ln w="2286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16" name="Shape 13"/>
          <p:cNvSpPr/>
          <p:nvPr/>
        </p:nvSpPr>
        <p:spPr>
          <a:xfrm>
            <a:off x="11443692" y="4849416"/>
            <a:ext cx="91440" cy="2594729"/>
          </a:xfrm>
          <a:prstGeom prst="roundRect">
            <a:avLst>
              <a:gd name="adj" fmla="val 89535"/>
            </a:avLst>
          </a:prstGeom>
          <a:solidFill>
            <a:srgbClr val="4950BC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17" name="Text 14"/>
          <p:cNvSpPr/>
          <p:nvPr/>
        </p:nvSpPr>
        <p:spPr>
          <a:xfrm>
            <a:off x="11752898" y="5067181"/>
            <a:ext cx="1977390" cy="609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Risco assistencial</a:t>
            </a:r>
            <a:endParaRPr lang="en-US" sz="1900" dirty="0"/>
          </a:p>
        </p:txBody>
      </p:sp>
      <p:sp>
        <p:nvSpPr>
          <p:cNvPr id="18" name="Text 15"/>
          <p:cNvSpPr/>
          <p:nvPr/>
        </p:nvSpPr>
        <p:spPr>
          <a:xfrm>
            <a:off x="11752898" y="5776793"/>
            <a:ext cx="1977390" cy="14495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Lacunas no monitoramento longitudinal aumentam internações evitáveis</a:t>
            </a:r>
            <a:endParaRPr lang="en-US" sz="1500" dirty="0"/>
          </a:p>
        </p:txBody>
      </p:sp>
      <p:pic>
        <p:nvPicPr>
          <p:cNvPr id="19" name="Image 0" descr="preencoded.png">
            <a:extLst>
              <a:ext uri="{FF2B5EF4-FFF2-40B4-BE49-F238E27FC236}">
                <a16:creationId xmlns:a16="http://schemas.microsoft.com/office/drawing/2014/main" id="{7C829B6F-FA61-5FA9-0F3C-99D60DE00B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60245" y="68415"/>
            <a:ext cx="834532" cy="83453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82228" y="550783"/>
            <a:ext cx="2089666" cy="348853"/>
          </a:xfrm>
          <a:prstGeom prst="roundRect">
            <a:avLst>
              <a:gd name="adj" fmla="val 18775"/>
            </a:avLst>
          </a:prstGeom>
          <a:solidFill>
            <a:srgbClr val="DADBF1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" name="Text 1"/>
          <p:cNvSpPr/>
          <p:nvPr/>
        </p:nvSpPr>
        <p:spPr>
          <a:xfrm>
            <a:off x="799148" y="609243"/>
            <a:ext cx="1855827" cy="2319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PARCERIA ESTRATÉGICA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682228" y="966549"/>
            <a:ext cx="13265944" cy="1218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750"/>
              </a:lnSpc>
              <a:buNone/>
            </a:pPr>
            <a:r>
              <a:rPr lang="en-US" sz="38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NefroEndócrino + R&amp;A Soluções | Estruturar, Governar e Escalar o UAI Care</a:t>
            </a:r>
            <a:endParaRPr lang="en-US" sz="3800" dirty="0"/>
          </a:p>
        </p:txBody>
      </p:sp>
      <p:sp>
        <p:nvSpPr>
          <p:cNvPr id="5" name="Text 3"/>
          <p:cNvSpPr/>
          <p:nvPr/>
        </p:nvSpPr>
        <p:spPr>
          <a:xfrm>
            <a:off x="682228" y="2436019"/>
            <a:ext cx="13265944" cy="5798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250"/>
              </a:lnSpc>
              <a:buNone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Uma parceria complementar, com papéis bem definidos e objetivo único: transformar visão clínica em execução estruturada, escalável e sustentável.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541853" y="3204210"/>
            <a:ext cx="6675953" cy="4474607"/>
          </a:xfrm>
          <a:prstGeom prst="roundRect">
            <a:avLst>
              <a:gd name="adj" fmla="val 3137"/>
            </a:avLst>
          </a:prstGeom>
          <a:solidFill>
            <a:srgbClr val="1A3A5C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7" name="Text 5"/>
          <p:cNvSpPr/>
          <p:nvPr/>
        </p:nvSpPr>
        <p:spPr>
          <a:xfrm>
            <a:off x="736759" y="3371612"/>
            <a:ext cx="2436614" cy="3045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FFFFFF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NefroEndócrino</a:t>
            </a: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736759" y="3843576"/>
            <a:ext cx="6286143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Idealizadora e Liderança Clínica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736759" y="4284226"/>
            <a:ext cx="6286143" cy="16839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15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Visão assistencial e propósito do projeto</a:t>
            </a:r>
            <a:endParaRPr lang="en-US" sz="1500" dirty="0"/>
          </a:p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15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Conhecimento profundo da jornada do paciente renal</a:t>
            </a:r>
            <a:endParaRPr lang="en-US" sz="1500" dirty="0"/>
          </a:p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15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Liderança clínica e direcionamento estratégico</a:t>
            </a:r>
            <a:endParaRPr lang="en-US" sz="1500" dirty="0"/>
          </a:p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15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Cultura organizacional e identidade institucional</a:t>
            </a:r>
            <a:endParaRPr lang="en-US" sz="1500" dirty="0"/>
          </a:p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15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Protagonismo e autoridade sobre os desfechos clínicos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7560588" y="3371612"/>
            <a:ext cx="2436614" cy="3045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R&amp;A Soluções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7560588" y="3843576"/>
            <a:ext cx="6395204" cy="2899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Parceira de Assessoria e Estruturação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7560588" y="4284226"/>
            <a:ext cx="6395204" cy="16839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Assessoria especializada para empresas de médio porte</a:t>
            </a:r>
            <a:endParaRPr lang="en-US" sz="1500" dirty="0"/>
          </a:p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Criação e estruturação das soluções do projeto</a:t>
            </a:r>
            <a:endParaRPr lang="en-US" sz="1500" dirty="0"/>
          </a:p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Tecnologia, inteligência de dados e expertise operacional</a:t>
            </a:r>
            <a:endParaRPr lang="en-US" sz="1500" dirty="0"/>
          </a:p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Segurança jurídica, governança e conformidade</a:t>
            </a:r>
            <a:endParaRPr lang="en-US" sz="1500" dirty="0"/>
          </a:p>
          <a:p>
            <a:pPr marL="342900" indent="-342900" algn="l">
              <a:lnSpc>
                <a:spcPts val="2250"/>
              </a:lnSpc>
              <a:buSzPct val="100000"/>
              <a:buChar char="•"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Experiência nos setores de saúde, telecom e agronegócio</a:t>
            </a:r>
            <a:endParaRPr lang="en-US" sz="1500" dirty="0"/>
          </a:p>
        </p:txBody>
      </p:sp>
      <p:sp>
        <p:nvSpPr>
          <p:cNvPr id="13" name="Shape 11"/>
          <p:cNvSpPr/>
          <p:nvPr/>
        </p:nvSpPr>
        <p:spPr>
          <a:xfrm>
            <a:off x="7560588" y="6156484"/>
            <a:ext cx="6395204" cy="1333976"/>
          </a:xfrm>
          <a:prstGeom prst="roundRect">
            <a:avLst>
              <a:gd name="adj" fmla="val 6137"/>
            </a:avLst>
          </a:prstGeom>
          <a:solidFill>
            <a:srgbClr val="B6D6FC"/>
          </a:solidFill>
          <a:ln/>
        </p:spPr>
        <p:txBody>
          <a:bodyPr/>
          <a:lstStyle/>
          <a:p>
            <a:endParaRPr lang="pt-BR"/>
          </a:p>
        </p:txBody>
      </p:sp>
      <p:pic>
        <p:nvPicPr>
          <p:cNvPr id="1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493" y="6442829"/>
            <a:ext cx="243602" cy="194905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8194000" y="6372582"/>
            <a:ext cx="5566886" cy="8697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Fundada em 2022 · Missão: experiências com foco em qualidade, resultados e satisfação · Visão: referência em soluções direcionadas.</a:t>
            </a:r>
            <a:endParaRPr lang="en-US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93790" y="1525667"/>
            <a:ext cx="2588062" cy="441484"/>
          </a:xfrm>
          <a:prstGeom prst="roundRect">
            <a:avLst>
              <a:gd name="adj" fmla="val 17263"/>
            </a:avLst>
          </a:prstGeom>
          <a:noFill/>
          <a:ln w="7620">
            <a:solidFill>
              <a:srgbClr val="4950BC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3" name="Text 1"/>
          <p:cNvSpPr/>
          <p:nvPr/>
        </p:nvSpPr>
        <p:spPr>
          <a:xfrm>
            <a:off x="937498" y="1601272"/>
            <a:ext cx="2300645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950B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CONTEXTO ESTRATÉGICO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793790" y="2057876"/>
            <a:ext cx="10848142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 Problema que Não Pode Ser Ignorado</a:t>
            </a:r>
            <a:endParaRPr lang="en-US" sz="4450" dirty="0"/>
          </a:p>
        </p:txBody>
      </p:sp>
      <p:sp>
        <p:nvSpPr>
          <p:cNvPr id="5" name="Shape 3"/>
          <p:cNvSpPr/>
          <p:nvPr/>
        </p:nvSpPr>
        <p:spPr>
          <a:xfrm>
            <a:off x="793790" y="3106817"/>
            <a:ext cx="6407944" cy="1685092"/>
          </a:xfrm>
          <a:prstGeom prst="roundRect">
            <a:avLst>
              <a:gd name="adj" fmla="val 5654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6" name="Text 4"/>
          <p:cNvSpPr/>
          <p:nvPr/>
        </p:nvSpPr>
        <p:spPr>
          <a:xfrm>
            <a:off x="1028224" y="3341251"/>
            <a:ext cx="297215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Internações Evitáveis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1028224" y="3831669"/>
            <a:ext cx="593907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Descompensações clínicas detectadas tarde, sem monitoramento contínuo entre sessões de hemodiálise</a:t>
            </a:r>
            <a:endParaRPr lang="en-US" sz="1750" dirty="0"/>
          </a:p>
        </p:txBody>
      </p:sp>
      <p:sp>
        <p:nvSpPr>
          <p:cNvPr id="8" name="Shape 6"/>
          <p:cNvSpPr/>
          <p:nvPr/>
        </p:nvSpPr>
        <p:spPr>
          <a:xfrm>
            <a:off x="7428548" y="3106817"/>
            <a:ext cx="6408063" cy="1685092"/>
          </a:xfrm>
          <a:prstGeom prst="roundRect">
            <a:avLst>
              <a:gd name="adj" fmla="val 5654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9" name="Text 7"/>
          <p:cNvSpPr/>
          <p:nvPr/>
        </p:nvSpPr>
        <p:spPr>
          <a:xfrm>
            <a:off x="7662982" y="3341251"/>
            <a:ext cx="334029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Sobrecarga Documental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7662982" y="3831669"/>
            <a:ext cx="593919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Profissionais dedicam tempo excessivo a registros burocráticos, reduzindo capacidade de cuidado direto</a:t>
            </a:r>
            <a:endParaRPr lang="en-US" sz="1750" dirty="0"/>
          </a:p>
        </p:txBody>
      </p:sp>
      <p:sp>
        <p:nvSpPr>
          <p:cNvPr id="11" name="Shape 9"/>
          <p:cNvSpPr/>
          <p:nvPr/>
        </p:nvSpPr>
        <p:spPr>
          <a:xfrm>
            <a:off x="793790" y="5018723"/>
            <a:ext cx="6407944" cy="1685092"/>
          </a:xfrm>
          <a:prstGeom prst="roundRect">
            <a:avLst>
              <a:gd name="adj" fmla="val 5654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12" name="Text 10"/>
          <p:cNvSpPr/>
          <p:nvPr/>
        </p:nvSpPr>
        <p:spPr>
          <a:xfrm>
            <a:off x="1028224" y="5253157"/>
            <a:ext cx="375666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Fragmentação Assistencial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1028224" y="5743575"/>
            <a:ext cx="593907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Ausência de navegação integrada compromete continuidade do cuidado e a experiência do paciente</a:t>
            </a:r>
            <a:endParaRPr lang="en-US" sz="1750" dirty="0"/>
          </a:p>
        </p:txBody>
      </p:sp>
      <p:sp>
        <p:nvSpPr>
          <p:cNvPr id="14" name="Shape 12"/>
          <p:cNvSpPr/>
          <p:nvPr/>
        </p:nvSpPr>
        <p:spPr>
          <a:xfrm>
            <a:off x="7428548" y="5018723"/>
            <a:ext cx="6408063" cy="1685092"/>
          </a:xfrm>
          <a:prstGeom prst="roundRect">
            <a:avLst>
              <a:gd name="adj" fmla="val 5654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15" name="Text 13"/>
          <p:cNvSpPr/>
          <p:nvPr/>
        </p:nvSpPr>
        <p:spPr>
          <a:xfrm>
            <a:off x="7662982" y="525315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Exposição Jurídica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7662982" y="5743575"/>
            <a:ext cx="593919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Lacunas de governança e rastreabilidade aumentam passivos regulatórios e riscos de compliance</a:t>
            </a:r>
            <a:endParaRPr lang="en-US" sz="1750" dirty="0"/>
          </a:p>
        </p:txBody>
      </p:sp>
      <p:pic>
        <p:nvPicPr>
          <p:cNvPr id="17" name="Image 0" descr="preencoded.png">
            <a:extLst>
              <a:ext uri="{FF2B5EF4-FFF2-40B4-BE49-F238E27FC236}">
                <a16:creationId xmlns:a16="http://schemas.microsoft.com/office/drawing/2014/main" id="{6C0A5CC5-C3B4-5662-6607-6CC80B40B7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0245" y="68415"/>
            <a:ext cx="834532" cy="83453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93790" y="1281470"/>
            <a:ext cx="2071926" cy="426244"/>
          </a:xfrm>
          <a:prstGeom prst="roundRect">
            <a:avLst>
              <a:gd name="adj" fmla="val 17880"/>
            </a:avLst>
          </a:prstGeom>
          <a:solidFill>
            <a:srgbClr val="DADBF1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" name="Text 1"/>
          <p:cNvSpPr/>
          <p:nvPr/>
        </p:nvSpPr>
        <p:spPr>
          <a:xfrm>
            <a:off x="929878" y="1349454"/>
            <a:ext cx="1799749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VISÃO E PROPÓSITO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793790" y="1798439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UAI Care: Cuidar com Inteligência, Escutar com Propósito, Agir com Precisão</a:t>
            </a:r>
            <a:endParaRPr lang="en-US" sz="4450" dirty="0"/>
          </a:p>
        </p:txBody>
      </p:sp>
      <p:sp>
        <p:nvSpPr>
          <p:cNvPr id="5" name="Text 3"/>
          <p:cNvSpPr/>
          <p:nvPr/>
        </p:nvSpPr>
        <p:spPr>
          <a:xfrm>
            <a:off x="793790" y="3556159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 UAI Care é a plataforma de transformação interna da NefroEndócrino — um projeto que integra inteligência de dados, escuta ativa e ação clínica estruturada para elevar continuamente a qualidade do cuidado e a eficiência organizacional.</a:t>
            </a:r>
            <a:endParaRPr lang="en-US" sz="1750" dirty="0"/>
          </a:p>
        </p:txBody>
      </p:sp>
      <p:sp>
        <p:nvSpPr>
          <p:cNvPr id="6" name="Shape 4"/>
          <p:cNvSpPr/>
          <p:nvPr/>
        </p:nvSpPr>
        <p:spPr>
          <a:xfrm>
            <a:off x="793790" y="4537115"/>
            <a:ext cx="4196358" cy="2410897"/>
          </a:xfrm>
          <a:prstGeom prst="roundRect">
            <a:avLst>
              <a:gd name="adj" fmla="val 395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7" name="Text 5"/>
          <p:cNvSpPr/>
          <p:nvPr/>
        </p:nvSpPr>
        <p:spPr>
          <a:xfrm>
            <a:off x="1028224" y="477154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🧠</a:t>
            </a: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Inteligência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028224" y="5261967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Dados clínicos e operacionais transformados em decisões mais seguras, oportunas e baseadas em evidências.</a:t>
            </a:r>
            <a:endParaRPr lang="en-US" sz="1750" dirty="0"/>
          </a:p>
        </p:txBody>
      </p:sp>
      <p:sp>
        <p:nvSpPr>
          <p:cNvPr id="9" name="Shape 7"/>
          <p:cNvSpPr/>
          <p:nvPr/>
        </p:nvSpPr>
        <p:spPr>
          <a:xfrm>
            <a:off x="5216962" y="4537115"/>
            <a:ext cx="4196358" cy="2410897"/>
          </a:xfrm>
          <a:prstGeom prst="roundRect">
            <a:avLst>
              <a:gd name="adj" fmla="val 395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10" name="Text 8"/>
          <p:cNvSpPr/>
          <p:nvPr/>
        </p:nvSpPr>
        <p:spPr>
          <a:xfrm>
            <a:off x="5451396" y="477154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👂</a:t>
            </a: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Escuta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5451396" y="5261967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Monitoramento contínuo da jornada do paciente, capturando sinais relevantes para antecipar riscos e personalizar o cuidado.</a:t>
            </a:r>
            <a:endParaRPr lang="en-US" sz="1750" dirty="0"/>
          </a:p>
        </p:txBody>
      </p:sp>
      <p:sp>
        <p:nvSpPr>
          <p:cNvPr id="12" name="Shape 10"/>
          <p:cNvSpPr/>
          <p:nvPr/>
        </p:nvSpPr>
        <p:spPr>
          <a:xfrm>
            <a:off x="9640133" y="4537115"/>
            <a:ext cx="4196358" cy="2410897"/>
          </a:xfrm>
          <a:prstGeom prst="roundRect">
            <a:avLst>
              <a:gd name="adj" fmla="val 395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13" name="Text 11"/>
          <p:cNvSpPr/>
          <p:nvPr/>
        </p:nvSpPr>
        <p:spPr>
          <a:xfrm>
            <a:off x="9874568" y="477154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⚡</a:t>
            </a: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 Ação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9874568" y="5261967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Protocolos ativados com precisão, supervisão humana garantida e governança clínica consolidada em cada etapa do cuidado.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93790" y="754856"/>
            <a:ext cx="2172533" cy="426244"/>
          </a:xfrm>
          <a:prstGeom prst="roundRect">
            <a:avLst>
              <a:gd name="adj" fmla="val 17880"/>
            </a:avLst>
          </a:prstGeom>
          <a:solidFill>
            <a:srgbClr val="DADBF1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" name="Text 1"/>
          <p:cNvSpPr/>
          <p:nvPr/>
        </p:nvSpPr>
        <p:spPr>
          <a:xfrm>
            <a:off x="929878" y="822841"/>
            <a:ext cx="1900357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PROPOSTA DE VALOR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793790" y="1271826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O Que o UAI Care Entrega: Para Pessoas e para a Organização</a:t>
            </a:r>
            <a:endParaRPr lang="en-US" sz="44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3029545"/>
            <a:ext cx="1829753" cy="1130856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93790" y="444388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Para o Paciente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93790" y="4934307"/>
            <a:ext cx="4158615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Cuidado longitudinal, personalizado e proativo. Monitoramento contínuo com alertas inteligentes, redução de internações evitáveis e experiência humanizada em cada etapa da jornada clínica.</a:t>
            </a:r>
            <a:endParaRPr lang="en-US" sz="17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5893" y="3029545"/>
            <a:ext cx="1829753" cy="113085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235893" y="4443889"/>
            <a:ext cx="288821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Para a Equipe Clínica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5235893" y="4934307"/>
            <a:ext cx="4158615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Protocolos claros, documentação otimizada, redução de carga administrativa e suporte à tomada de decisão com base em dados — mais tempo para o que importa: cuidar.</a:t>
            </a:r>
            <a:endParaRPr lang="en-US" sz="17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77995" y="3029545"/>
            <a:ext cx="1829753" cy="1130856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9677995" y="444388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Para a Organização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9677995" y="4934307"/>
            <a:ext cx="4158615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Governança clínica robusta, conformidade regulatória, eficiência operacional e sustentabilidade financeira. Uma estrutura que posiciona a NefroEndócrino como referência em hemodiálise de qualidade.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B38578-8AED-B9AF-102C-938F37EC9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>
            <a:extLst>
              <a:ext uri="{FF2B5EF4-FFF2-40B4-BE49-F238E27FC236}">
                <a16:creationId xmlns:a16="http://schemas.microsoft.com/office/drawing/2014/main" id="{C45E7CAD-55E9-1E66-1952-3B3B6764C6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8142" y="0"/>
            <a:ext cx="7014116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037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568291" y="557927"/>
            <a:ext cx="2230279" cy="284559"/>
          </a:xfrm>
          <a:prstGeom prst="roundRect">
            <a:avLst>
              <a:gd name="adj" fmla="val 19669"/>
            </a:avLst>
          </a:prstGeom>
          <a:solidFill>
            <a:srgbClr val="DADBF1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" name="Text 1"/>
          <p:cNvSpPr/>
          <p:nvPr/>
        </p:nvSpPr>
        <p:spPr>
          <a:xfrm>
            <a:off x="1668185" y="607814"/>
            <a:ext cx="2030492" cy="1847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10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ARQUITETURA E GOVERNANÇA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1568291" y="891302"/>
            <a:ext cx="11243429" cy="5205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050"/>
              </a:lnSpc>
              <a:buNone/>
            </a:pPr>
            <a:r>
              <a:rPr lang="en-US" sz="32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Governança Clínica com Supervisão Humana no Centro</a:t>
            </a:r>
            <a:endParaRPr lang="en-US" sz="3250" dirty="0"/>
          </a:p>
        </p:txBody>
      </p:sp>
      <p:sp>
        <p:nvSpPr>
          <p:cNvPr id="5" name="Text 3"/>
          <p:cNvSpPr/>
          <p:nvPr/>
        </p:nvSpPr>
        <p:spPr>
          <a:xfrm>
            <a:off x="1568291" y="1705332"/>
            <a:ext cx="4948714" cy="11555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 UAI Care foi concebido com um princípio inegociável: </a:t>
            </a:r>
            <a:r>
              <a:rPr lang="en-US" sz="13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inteligência artificial e os sistemas de apoio nunca substituem o julgamento clínico humano</a:t>
            </a: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 A tecnologia amplifica a capacidade da equipe — mas a decisão final sempre pertence ao profissional de saúde.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1568291" y="2998351"/>
            <a:ext cx="4948714" cy="1050369"/>
          </a:xfrm>
          <a:prstGeom prst="roundRect">
            <a:avLst>
              <a:gd name="adj" fmla="val 6661"/>
            </a:avLst>
          </a:prstGeom>
          <a:solidFill>
            <a:srgbClr val="B6FCB8"/>
          </a:solidFill>
          <a:ln/>
        </p:spPr>
        <p:txBody>
          <a:bodyPr/>
          <a:lstStyle/>
          <a:p>
            <a:endParaRPr lang="pt-BR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860" y="3235881"/>
            <a:ext cx="208121" cy="166568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2109549" y="3162181"/>
            <a:ext cx="4240887" cy="6933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arquitetura de governança do UAI Care garante rastreabilidade, responsabilização e conformidade em cada etapa do cuidado.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6930866" y="1732836"/>
            <a:ext cx="333137" cy="208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01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6930866" y="1992868"/>
            <a:ext cx="6138624" cy="22860"/>
          </a:xfrm>
          <a:prstGeom prst="rect">
            <a:avLst/>
          </a:prstGeom>
          <a:solidFill>
            <a:srgbClr val="4950BC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11" name="Text 8"/>
          <p:cNvSpPr/>
          <p:nvPr/>
        </p:nvSpPr>
        <p:spPr>
          <a:xfrm>
            <a:off x="6930866" y="2121813"/>
            <a:ext cx="2537222" cy="2602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Monitoramento Contínuo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6930866" y="2504361"/>
            <a:ext cx="6138624" cy="4622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Captura de dados clínicos e parâmetros de sessão em tempo real, com histórico longitudinal do paciente.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6930866" y="3213735"/>
            <a:ext cx="333137" cy="208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02</a:t>
            </a:r>
            <a:endParaRPr lang="en-US" sz="1300" dirty="0"/>
          </a:p>
        </p:txBody>
      </p:sp>
      <p:sp>
        <p:nvSpPr>
          <p:cNvPr id="14" name="Shape 11"/>
          <p:cNvSpPr/>
          <p:nvPr/>
        </p:nvSpPr>
        <p:spPr>
          <a:xfrm>
            <a:off x="6930866" y="3473767"/>
            <a:ext cx="6138624" cy="22860"/>
          </a:xfrm>
          <a:prstGeom prst="rect">
            <a:avLst/>
          </a:prstGeom>
          <a:solidFill>
            <a:srgbClr val="4950BC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15" name="Text 12"/>
          <p:cNvSpPr/>
          <p:nvPr/>
        </p:nvSpPr>
        <p:spPr>
          <a:xfrm>
            <a:off x="6930866" y="3602712"/>
            <a:ext cx="2082165" cy="2602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Alertas Inteligentes</a:t>
            </a:r>
            <a:endParaRPr lang="en-US" sz="1600" dirty="0"/>
          </a:p>
        </p:txBody>
      </p:sp>
      <p:sp>
        <p:nvSpPr>
          <p:cNvPr id="16" name="Text 13"/>
          <p:cNvSpPr/>
          <p:nvPr/>
        </p:nvSpPr>
        <p:spPr>
          <a:xfrm>
            <a:off x="6930866" y="3985260"/>
            <a:ext cx="6138624" cy="4622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Sistema de alertas baseado em evidências, filtrado por criticidade e direcionado à equipe responsável.</a:t>
            </a:r>
            <a:endParaRPr lang="en-US" sz="1300" dirty="0"/>
          </a:p>
        </p:txBody>
      </p:sp>
      <p:sp>
        <p:nvSpPr>
          <p:cNvPr id="17" name="Text 14"/>
          <p:cNvSpPr/>
          <p:nvPr/>
        </p:nvSpPr>
        <p:spPr>
          <a:xfrm>
            <a:off x="6930866" y="4694634"/>
            <a:ext cx="333137" cy="208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03</a:t>
            </a:r>
            <a:endParaRPr lang="en-US" sz="1300" dirty="0"/>
          </a:p>
        </p:txBody>
      </p:sp>
      <p:sp>
        <p:nvSpPr>
          <p:cNvPr id="18" name="Shape 15"/>
          <p:cNvSpPr/>
          <p:nvPr/>
        </p:nvSpPr>
        <p:spPr>
          <a:xfrm>
            <a:off x="6930866" y="4954667"/>
            <a:ext cx="6138624" cy="22860"/>
          </a:xfrm>
          <a:prstGeom prst="rect">
            <a:avLst/>
          </a:prstGeom>
          <a:solidFill>
            <a:srgbClr val="4950BC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19" name="Text 16"/>
          <p:cNvSpPr/>
          <p:nvPr/>
        </p:nvSpPr>
        <p:spPr>
          <a:xfrm>
            <a:off x="6930866" y="5083612"/>
            <a:ext cx="2082165" cy="2602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Supervisão Humana</a:t>
            </a:r>
            <a:endParaRPr lang="en-US" sz="1600" dirty="0"/>
          </a:p>
        </p:txBody>
      </p:sp>
      <p:sp>
        <p:nvSpPr>
          <p:cNvPr id="20" name="Text 17"/>
          <p:cNvSpPr/>
          <p:nvPr/>
        </p:nvSpPr>
        <p:spPr>
          <a:xfrm>
            <a:off x="6930866" y="5466159"/>
            <a:ext cx="6138624" cy="4622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Toda ação clínica relevante passa por validação e registro do profissional habilitado, garantindo responsabilidade.</a:t>
            </a:r>
            <a:endParaRPr lang="en-US" sz="1300" dirty="0"/>
          </a:p>
        </p:txBody>
      </p:sp>
      <p:sp>
        <p:nvSpPr>
          <p:cNvPr id="21" name="Text 18"/>
          <p:cNvSpPr/>
          <p:nvPr/>
        </p:nvSpPr>
        <p:spPr>
          <a:xfrm>
            <a:off x="6930866" y="6175534"/>
            <a:ext cx="333137" cy="208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 Light" pitchFamily="34" charset="0"/>
                <a:ea typeface="Inter Light" pitchFamily="34" charset="-122"/>
                <a:cs typeface="Inter Light" pitchFamily="34" charset="-120"/>
              </a:rPr>
              <a:t>04</a:t>
            </a:r>
            <a:endParaRPr lang="en-US" sz="1300" dirty="0"/>
          </a:p>
        </p:txBody>
      </p:sp>
      <p:sp>
        <p:nvSpPr>
          <p:cNvPr id="22" name="Shape 19"/>
          <p:cNvSpPr/>
          <p:nvPr/>
        </p:nvSpPr>
        <p:spPr>
          <a:xfrm>
            <a:off x="6930866" y="6435566"/>
            <a:ext cx="6138624" cy="22860"/>
          </a:xfrm>
          <a:prstGeom prst="rect">
            <a:avLst/>
          </a:prstGeom>
          <a:solidFill>
            <a:srgbClr val="4950BC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23" name="Text 20"/>
          <p:cNvSpPr/>
          <p:nvPr/>
        </p:nvSpPr>
        <p:spPr>
          <a:xfrm>
            <a:off x="6930866" y="6564511"/>
            <a:ext cx="2616875" cy="2602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Auditoria e Conformidade</a:t>
            </a:r>
            <a:endParaRPr lang="en-US" sz="1600" dirty="0"/>
          </a:p>
        </p:txBody>
      </p:sp>
      <p:sp>
        <p:nvSpPr>
          <p:cNvPr id="24" name="Text 21"/>
          <p:cNvSpPr/>
          <p:nvPr/>
        </p:nvSpPr>
        <p:spPr>
          <a:xfrm>
            <a:off x="6930866" y="6947059"/>
            <a:ext cx="6138624" cy="4622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Rastreabilidade completa, logs de acesso, proteção de dados e conformidade com LGPD e normas regulatórias.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93790" y="1466136"/>
            <a:ext cx="2502218" cy="441484"/>
          </a:xfrm>
          <a:prstGeom prst="roundRect">
            <a:avLst>
              <a:gd name="adj" fmla="val 17263"/>
            </a:avLst>
          </a:prstGeom>
          <a:noFill/>
          <a:ln w="7620">
            <a:solidFill>
              <a:srgbClr val="4950BC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3" name="Text 1"/>
          <p:cNvSpPr/>
          <p:nvPr/>
        </p:nvSpPr>
        <p:spPr>
          <a:xfrm>
            <a:off x="937498" y="1541740"/>
            <a:ext cx="2214801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950B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JORNADA ASSISTENCIAL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793790" y="1998345"/>
            <a:ext cx="1049238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Cuidado Longitudinal: Do Sinal à Ação</a:t>
            </a:r>
            <a:endParaRPr lang="en-US" sz="44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3047286"/>
            <a:ext cx="2411968" cy="1490663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93790" y="4821436"/>
            <a:ext cx="345459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Monitoramento Contínuo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93790" y="5311854"/>
            <a:ext cx="415861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Captação de parâmetros clínicos durante e entre sessões, com alertas precoces de descompensação</a:t>
            </a:r>
            <a:endParaRPr lang="en-US" sz="17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5893" y="3047286"/>
            <a:ext cx="2411968" cy="1490663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235893" y="482143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Análise &amp; Alerta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5235893" y="5311854"/>
            <a:ext cx="415861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Inteligência assistencial identifica padrões de risco e aciona protocolos clínicos com validação humana</a:t>
            </a:r>
            <a:endParaRPr lang="en-US" sz="17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77995" y="3047286"/>
            <a:ext cx="2411968" cy="1490663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9677995" y="4821436"/>
            <a:ext cx="325040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Navegação do Paciente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9677995" y="5311854"/>
            <a:ext cx="415861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Acompanhamento ativo da jornada com protocolos personalizados, reduzindo lacunas e internações evitáveis</a:t>
            </a:r>
            <a:endParaRPr lang="en-US" sz="1750" dirty="0"/>
          </a:p>
        </p:txBody>
      </p:sp>
      <p:pic>
        <p:nvPicPr>
          <p:cNvPr id="14" name="Image 0" descr="preencoded.png">
            <a:extLst>
              <a:ext uri="{FF2B5EF4-FFF2-40B4-BE49-F238E27FC236}">
                <a16:creationId xmlns:a16="http://schemas.microsoft.com/office/drawing/2014/main" id="{1C760BDD-E515-62F3-DD57-B35CC0A520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60245" y="68415"/>
            <a:ext cx="834532" cy="83453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56905" y="563761"/>
            <a:ext cx="1889165" cy="324207"/>
          </a:xfrm>
          <a:prstGeom prst="roundRect">
            <a:avLst>
              <a:gd name="adj" fmla="val 19100"/>
            </a:avLst>
          </a:prstGeom>
          <a:solidFill>
            <a:srgbClr val="DADBF1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3" name="Text 1"/>
          <p:cNvSpPr/>
          <p:nvPr/>
        </p:nvSpPr>
        <p:spPr>
          <a:xfrm>
            <a:off x="1067395" y="619006"/>
            <a:ext cx="1668185" cy="2137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50"/>
              </a:lnSpc>
              <a:buNone/>
            </a:pPr>
            <a:r>
              <a:rPr lang="en-US" sz="11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IMPACTOS E ROADMAP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956905" y="947857"/>
            <a:ext cx="12714327" cy="5759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500"/>
              </a:lnSpc>
              <a:buNone/>
            </a:pPr>
            <a:r>
              <a:rPr lang="en-US" sz="36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Impactos Esperados e Roadmap Estratégico de Evolução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956905" y="1897975"/>
            <a:ext cx="3490793" cy="287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Metas do Roadmap Estratégico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956905" y="2335530"/>
            <a:ext cx="5475089" cy="10687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Os impactos abaixo representam as metas de resultado projetadas para o UAI Care ao longo da sua evolução — frutos da estruturação, implementação e maturidade progressiva do projeto.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956905" y="3664625"/>
            <a:ext cx="2643902" cy="6081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750"/>
              </a:lnSpc>
              <a:buNone/>
            </a:pPr>
            <a:r>
              <a:rPr lang="en-US" sz="47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30%</a:t>
            </a:r>
            <a:endParaRPr lang="en-US" sz="4750" dirty="0"/>
          </a:p>
        </p:txBody>
      </p:sp>
      <p:sp>
        <p:nvSpPr>
          <p:cNvPr id="8" name="Text 6"/>
          <p:cNvSpPr/>
          <p:nvPr/>
        </p:nvSpPr>
        <p:spPr>
          <a:xfrm>
            <a:off x="956905" y="4477107"/>
            <a:ext cx="2643902" cy="5757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Redução de Internações Evitáveis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3787973" y="3664625"/>
            <a:ext cx="2644021" cy="6081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750"/>
              </a:lnSpc>
              <a:buNone/>
            </a:pPr>
            <a:r>
              <a:rPr lang="en-US" sz="47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25%</a:t>
            </a:r>
            <a:endParaRPr lang="en-US" sz="4750" dirty="0"/>
          </a:p>
        </p:txBody>
      </p:sp>
      <p:sp>
        <p:nvSpPr>
          <p:cNvPr id="10" name="Text 8"/>
          <p:cNvSpPr/>
          <p:nvPr/>
        </p:nvSpPr>
        <p:spPr>
          <a:xfrm>
            <a:off x="3787973" y="4477107"/>
            <a:ext cx="2644021" cy="5757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Redução de Custo Assistencial Médio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2372439" y="5444371"/>
            <a:ext cx="2643902" cy="6081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750"/>
              </a:lnSpc>
              <a:buNone/>
            </a:pPr>
            <a:r>
              <a:rPr lang="en-US" sz="47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50%</a:t>
            </a:r>
            <a:endParaRPr lang="en-US" sz="4750" dirty="0"/>
          </a:p>
        </p:txBody>
      </p:sp>
      <p:sp>
        <p:nvSpPr>
          <p:cNvPr id="12" name="Text 10"/>
          <p:cNvSpPr/>
          <p:nvPr/>
        </p:nvSpPr>
        <p:spPr>
          <a:xfrm>
            <a:off x="2372439" y="6256853"/>
            <a:ext cx="2643902" cy="5757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Redução no Tempo de Documentação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6889194" y="1897975"/>
            <a:ext cx="3464838" cy="287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Fases de Evolução do UAI Care</a:t>
            </a:r>
            <a:endParaRPr lang="en-US" sz="1800" dirty="0"/>
          </a:p>
        </p:txBody>
      </p:sp>
      <p:sp>
        <p:nvSpPr>
          <p:cNvPr id="14" name="Shape 12"/>
          <p:cNvSpPr/>
          <p:nvPr/>
        </p:nvSpPr>
        <p:spPr>
          <a:xfrm>
            <a:off x="10273546" y="2354223"/>
            <a:ext cx="22860" cy="5143143"/>
          </a:xfrm>
          <a:prstGeom prst="roundRect">
            <a:avLst>
              <a:gd name="adj" fmla="val 338605"/>
            </a:avLst>
          </a:prstGeom>
          <a:solidFill>
            <a:srgbClr val="C0C1D7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15" name="Shape 13"/>
          <p:cNvSpPr/>
          <p:nvPr/>
        </p:nvSpPr>
        <p:spPr>
          <a:xfrm>
            <a:off x="9939338" y="2550081"/>
            <a:ext cx="368498" cy="22860"/>
          </a:xfrm>
          <a:prstGeom prst="roundRect">
            <a:avLst>
              <a:gd name="adj" fmla="val 338605"/>
            </a:avLst>
          </a:prstGeom>
          <a:solidFill>
            <a:srgbClr val="C0C1D7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16" name="Shape 14"/>
          <p:cNvSpPr/>
          <p:nvPr/>
        </p:nvSpPr>
        <p:spPr>
          <a:xfrm>
            <a:off x="10215920" y="2492454"/>
            <a:ext cx="138113" cy="138112"/>
          </a:xfrm>
          <a:prstGeom prst="roundRect">
            <a:avLst>
              <a:gd name="adj" fmla="val 331036"/>
            </a:avLst>
          </a:prstGeom>
          <a:solidFill>
            <a:srgbClr val="4950BC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17" name="Text 15"/>
          <p:cNvSpPr/>
          <p:nvPr/>
        </p:nvSpPr>
        <p:spPr>
          <a:xfrm>
            <a:off x="7244239" y="2417564"/>
            <a:ext cx="2303621" cy="287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Fase 1 · Fundação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6889194" y="2855119"/>
            <a:ext cx="2658666" cy="10687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1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Estruturação do modelo, mapeamento de processos, implantação de governança e capacitação das equipes.</a:t>
            </a:r>
            <a:endParaRPr lang="en-US" sz="1450" dirty="0"/>
          </a:p>
        </p:txBody>
      </p:sp>
      <p:sp>
        <p:nvSpPr>
          <p:cNvPr id="19" name="Shape 17"/>
          <p:cNvSpPr/>
          <p:nvPr/>
        </p:nvSpPr>
        <p:spPr>
          <a:xfrm>
            <a:off x="10262116" y="3586639"/>
            <a:ext cx="368498" cy="22860"/>
          </a:xfrm>
          <a:prstGeom prst="roundRect">
            <a:avLst>
              <a:gd name="adj" fmla="val 338605"/>
            </a:avLst>
          </a:prstGeom>
          <a:solidFill>
            <a:srgbClr val="C0C1D7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20" name="Shape 18"/>
          <p:cNvSpPr/>
          <p:nvPr/>
        </p:nvSpPr>
        <p:spPr>
          <a:xfrm>
            <a:off x="10215920" y="3529013"/>
            <a:ext cx="138113" cy="138112"/>
          </a:xfrm>
          <a:prstGeom prst="roundRect">
            <a:avLst>
              <a:gd name="adj" fmla="val 331036"/>
            </a:avLst>
          </a:prstGeom>
          <a:solidFill>
            <a:srgbClr val="4950BC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21" name="Text 19"/>
          <p:cNvSpPr/>
          <p:nvPr/>
        </p:nvSpPr>
        <p:spPr>
          <a:xfrm>
            <a:off x="11022092" y="3454122"/>
            <a:ext cx="2303621" cy="287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Fase 2 · Ativação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11022092" y="3891677"/>
            <a:ext cx="2658785" cy="10687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Lançamento dos pilares digitais, monitoramento assistencial e integração dos dados clínicos e operacionais.</a:t>
            </a:r>
            <a:endParaRPr lang="en-US" sz="1450" dirty="0"/>
          </a:p>
        </p:txBody>
      </p:sp>
      <p:sp>
        <p:nvSpPr>
          <p:cNvPr id="23" name="Shape 21"/>
          <p:cNvSpPr/>
          <p:nvPr/>
        </p:nvSpPr>
        <p:spPr>
          <a:xfrm>
            <a:off x="9939338" y="4521160"/>
            <a:ext cx="368498" cy="22860"/>
          </a:xfrm>
          <a:prstGeom prst="roundRect">
            <a:avLst>
              <a:gd name="adj" fmla="val 338605"/>
            </a:avLst>
          </a:prstGeom>
          <a:solidFill>
            <a:srgbClr val="C0C1D7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24" name="Shape 22"/>
          <p:cNvSpPr/>
          <p:nvPr/>
        </p:nvSpPr>
        <p:spPr>
          <a:xfrm>
            <a:off x="10215920" y="4463534"/>
            <a:ext cx="138113" cy="138112"/>
          </a:xfrm>
          <a:prstGeom prst="roundRect">
            <a:avLst>
              <a:gd name="adj" fmla="val 331036"/>
            </a:avLst>
          </a:prstGeom>
          <a:solidFill>
            <a:srgbClr val="4950BC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25" name="Text 23"/>
          <p:cNvSpPr/>
          <p:nvPr/>
        </p:nvSpPr>
        <p:spPr>
          <a:xfrm>
            <a:off x="7244239" y="4388644"/>
            <a:ext cx="2303621" cy="287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Fase 3 · Otimização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6889194" y="4826198"/>
            <a:ext cx="2658666" cy="1335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1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Refinamento dos alertas, análise de desfechos e ajuste contínuo dos protocolos com base em evidências geradas internamente.</a:t>
            </a:r>
            <a:endParaRPr lang="en-US" sz="1450" dirty="0"/>
          </a:p>
        </p:txBody>
      </p:sp>
      <p:sp>
        <p:nvSpPr>
          <p:cNvPr id="27" name="Shape 25"/>
          <p:cNvSpPr/>
          <p:nvPr/>
        </p:nvSpPr>
        <p:spPr>
          <a:xfrm>
            <a:off x="10262116" y="5589270"/>
            <a:ext cx="368498" cy="22860"/>
          </a:xfrm>
          <a:prstGeom prst="roundRect">
            <a:avLst>
              <a:gd name="adj" fmla="val 338605"/>
            </a:avLst>
          </a:prstGeom>
          <a:solidFill>
            <a:srgbClr val="C0C1D7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28" name="Shape 26"/>
          <p:cNvSpPr/>
          <p:nvPr/>
        </p:nvSpPr>
        <p:spPr>
          <a:xfrm>
            <a:off x="10215920" y="5531644"/>
            <a:ext cx="138113" cy="138112"/>
          </a:xfrm>
          <a:prstGeom prst="roundRect">
            <a:avLst>
              <a:gd name="adj" fmla="val 331036"/>
            </a:avLst>
          </a:prstGeom>
          <a:solidFill>
            <a:srgbClr val="4950BC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29" name="Text 27"/>
          <p:cNvSpPr/>
          <p:nvPr/>
        </p:nvSpPr>
        <p:spPr>
          <a:xfrm>
            <a:off x="11022092" y="5456753"/>
            <a:ext cx="2303621" cy="287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Fase 4 · Escala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1022092" y="5894308"/>
            <a:ext cx="2658785" cy="16030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Expansão do modelo, replicação para novas unidades e consolidação do UAI Care como padrão assistencial da NefroEndócrino.</a:t>
            </a:r>
            <a:endParaRPr lang="en-US" sz="14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143744" y="574119"/>
            <a:ext cx="2677120" cy="332303"/>
          </a:xfrm>
          <a:prstGeom prst="roundRect">
            <a:avLst>
              <a:gd name="adj" fmla="val 18993"/>
            </a:avLst>
          </a:prstGeom>
          <a:solidFill>
            <a:srgbClr val="DADBF1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4" name="Text 1"/>
          <p:cNvSpPr/>
          <p:nvPr/>
        </p:nvSpPr>
        <p:spPr>
          <a:xfrm>
            <a:off x="6256377" y="630436"/>
            <a:ext cx="2451854" cy="2196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1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ENCERRAMENTO INSTITUCIONAL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6143744" y="968573"/>
            <a:ext cx="7829312" cy="11739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600"/>
              </a:lnSpc>
              <a:buNone/>
            </a:pPr>
            <a:r>
              <a:rPr lang="en-US" sz="3650" b="1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UAI Care: O Futuro da Assistência Renal Começa Aqui</a:t>
            </a:r>
            <a:endParaRPr lang="en-US" sz="3650" dirty="0"/>
          </a:p>
        </p:txBody>
      </p:sp>
      <p:sp>
        <p:nvSpPr>
          <p:cNvPr id="6" name="Text 3"/>
          <p:cNvSpPr/>
          <p:nvPr/>
        </p:nvSpPr>
        <p:spPr>
          <a:xfrm>
            <a:off x="6143744" y="2375773"/>
            <a:ext cx="7829312" cy="824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 UAI Care não é apenas um projeto tecnológico — é uma declaração de compromisso da NefroEndócrino com a excelência assistencial, com a segurança dos pacientes e com a construção de uma organização de saúde referência em alta complexidade.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6143744" y="3374708"/>
            <a:ext cx="7829312" cy="3206591"/>
          </a:xfrm>
          <a:prstGeom prst="roundRect">
            <a:avLst>
              <a:gd name="adj" fmla="val 2460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  <p:txBody>
          <a:bodyPr/>
          <a:lstStyle/>
          <a:p>
            <a:endParaRPr lang="pt-BR"/>
          </a:p>
        </p:txBody>
      </p:sp>
      <p:sp>
        <p:nvSpPr>
          <p:cNvPr id="8" name="Shape 5"/>
          <p:cNvSpPr/>
          <p:nvPr/>
        </p:nvSpPr>
        <p:spPr>
          <a:xfrm>
            <a:off x="6151364" y="3382328"/>
            <a:ext cx="3907036" cy="1879759"/>
          </a:xfrm>
          <a:prstGeom prst="roundRect">
            <a:avLst>
              <a:gd name="adj" fmla="val 4197"/>
            </a:avLst>
          </a:prstGeom>
          <a:solidFill>
            <a:srgbClr val="DADBF1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9" name="Text 6"/>
          <p:cNvSpPr/>
          <p:nvPr/>
        </p:nvSpPr>
        <p:spPr>
          <a:xfrm>
            <a:off x="6339126" y="3570089"/>
            <a:ext cx="3531513" cy="5869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Inteligência a serviço do cuidado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6339126" y="4250293"/>
            <a:ext cx="3531513" cy="8240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Dados e tecnologia amplificando a capacidade humana, nunca substituindo.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10058400" y="3382328"/>
            <a:ext cx="3907036" cy="1879759"/>
          </a:xfrm>
          <a:prstGeom prst="rect">
            <a:avLst/>
          </a:prstGeom>
          <a:solidFill>
            <a:srgbClr val="DADBF1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12" name="Shape 9"/>
          <p:cNvSpPr/>
          <p:nvPr/>
        </p:nvSpPr>
        <p:spPr>
          <a:xfrm>
            <a:off x="10058400" y="3382328"/>
            <a:ext cx="22860" cy="1879759"/>
          </a:xfrm>
          <a:prstGeom prst="roundRect">
            <a:avLst>
              <a:gd name="adj" fmla="val 345116"/>
            </a:avLst>
          </a:prstGeom>
          <a:solidFill>
            <a:srgbClr val="C0C1D7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13" name="Text 10"/>
          <p:cNvSpPr/>
          <p:nvPr/>
        </p:nvSpPr>
        <p:spPr>
          <a:xfrm>
            <a:off x="10246162" y="3570089"/>
            <a:ext cx="2832616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Governança que protege</a:t>
            </a:r>
            <a:endParaRPr lang="en-US" sz="1800" dirty="0"/>
          </a:p>
        </p:txBody>
      </p:sp>
      <p:sp>
        <p:nvSpPr>
          <p:cNvPr id="14" name="Text 11"/>
          <p:cNvSpPr/>
          <p:nvPr/>
        </p:nvSpPr>
        <p:spPr>
          <a:xfrm>
            <a:off x="10246162" y="3956804"/>
            <a:ext cx="3531513" cy="10987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Estrutura robusta que garante segurança, conformidade e responsabilização em cada decisão clínica.</a:t>
            </a:r>
            <a:endParaRPr lang="en-US" sz="1450" dirty="0"/>
          </a:p>
        </p:txBody>
      </p:sp>
      <p:sp>
        <p:nvSpPr>
          <p:cNvPr id="15" name="Shape 12"/>
          <p:cNvSpPr/>
          <p:nvPr/>
        </p:nvSpPr>
        <p:spPr>
          <a:xfrm>
            <a:off x="6151364" y="5262086"/>
            <a:ext cx="7814072" cy="1311593"/>
          </a:xfrm>
          <a:prstGeom prst="rect">
            <a:avLst/>
          </a:prstGeom>
          <a:solidFill>
            <a:srgbClr val="DADBF1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16" name="Shape 13"/>
          <p:cNvSpPr/>
          <p:nvPr/>
        </p:nvSpPr>
        <p:spPr>
          <a:xfrm>
            <a:off x="6151364" y="5262086"/>
            <a:ext cx="7814072" cy="22860"/>
          </a:xfrm>
          <a:prstGeom prst="roundRect">
            <a:avLst>
              <a:gd name="adj" fmla="val 345116"/>
            </a:avLst>
          </a:prstGeom>
          <a:solidFill>
            <a:srgbClr val="C0C1D7"/>
          </a:solidFill>
          <a:ln/>
        </p:spPr>
        <p:txBody>
          <a:bodyPr/>
          <a:lstStyle/>
          <a:p>
            <a:endParaRPr lang="pt-BR"/>
          </a:p>
        </p:txBody>
      </p:sp>
      <p:sp>
        <p:nvSpPr>
          <p:cNvPr id="17" name="Text 14"/>
          <p:cNvSpPr/>
          <p:nvPr/>
        </p:nvSpPr>
        <p:spPr>
          <a:xfrm>
            <a:off x="6339126" y="5449848"/>
            <a:ext cx="2766536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Parceria que transforma</a:t>
            </a:r>
            <a:endParaRPr lang="en-US" sz="1800" dirty="0"/>
          </a:p>
        </p:txBody>
      </p:sp>
      <p:sp>
        <p:nvSpPr>
          <p:cNvPr id="18" name="Text 15"/>
          <p:cNvSpPr/>
          <p:nvPr/>
        </p:nvSpPr>
        <p:spPr>
          <a:xfrm>
            <a:off x="6339126" y="5836563"/>
            <a:ext cx="7438549" cy="5493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NefroEndócrino e R&amp;A Soluções unidos para escalar uma visão clínica em realidade organizacional duradoura.</a:t>
            </a:r>
            <a:endParaRPr lang="en-US" sz="1450" dirty="0"/>
          </a:p>
        </p:txBody>
      </p:sp>
      <p:sp>
        <p:nvSpPr>
          <p:cNvPr id="19" name="Text 16"/>
          <p:cNvSpPr/>
          <p:nvPr/>
        </p:nvSpPr>
        <p:spPr>
          <a:xfrm>
            <a:off x="6425446" y="6931104"/>
            <a:ext cx="7547610" cy="5493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"Cuidar com inteligência, escutar com propósito, agir com precisão."</a:t>
            </a: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— Princípio fundador do UAI Care · NefroEndócrino</a:t>
            </a:r>
            <a:endParaRPr lang="en-US" sz="1450" dirty="0"/>
          </a:p>
        </p:txBody>
      </p:sp>
      <p:sp>
        <p:nvSpPr>
          <p:cNvPr id="20" name="Shape 17"/>
          <p:cNvSpPr/>
          <p:nvPr/>
        </p:nvSpPr>
        <p:spPr>
          <a:xfrm>
            <a:off x="6143744" y="6756202"/>
            <a:ext cx="22860" cy="899160"/>
          </a:xfrm>
          <a:prstGeom prst="rect">
            <a:avLst/>
          </a:prstGeom>
          <a:solidFill>
            <a:srgbClr val="4950BC"/>
          </a:solidFill>
          <a:ln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B00C14-2D33-4782-8600-C49324A15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m 21">
            <a:extLst>
              <a:ext uri="{FF2B5EF4-FFF2-40B4-BE49-F238E27FC236}">
                <a16:creationId xmlns:a16="http://schemas.microsoft.com/office/drawing/2014/main" id="{431484F9-ECF5-D7C2-3955-4186C233F6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4630400" cy="8095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6656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E63482-1A3F-71B7-CDF5-4D8F1135D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52AB1F7-E54B-AB0C-9164-3D05187EBF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12" y="0"/>
            <a:ext cx="14518888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3838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1066</Words>
  <Application>Microsoft Office PowerPoint</Application>
  <PresentationFormat>Personalizar</PresentationFormat>
  <Paragraphs>122</Paragraphs>
  <Slides>13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Inter Light</vt:lpstr>
      <vt:lpstr>Arial</vt:lpstr>
      <vt:lpstr>Inter Bold</vt:lpstr>
      <vt:lpstr>Inter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R&amp;A - Soluções</dc:creator>
  <cp:lastModifiedBy>7395</cp:lastModifiedBy>
  <cp:revision>4</cp:revision>
  <dcterms:created xsi:type="dcterms:W3CDTF">2026-04-16T18:06:44Z</dcterms:created>
  <dcterms:modified xsi:type="dcterms:W3CDTF">2026-04-18T10:03:33Z</dcterms:modified>
</cp:coreProperties>
</file>